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https://sites.google.com/view/dmddrestaurantmanagement/home" TargetMode="External" Type="http://schemas.openxmlformats.org/officeDocument/2006/relationships/hyperlink"/><Relationship Id="rId4" Target="../media/image1.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7.jpeg" Type="http://schemas.openxmlformats.org/officeDocument/2006/relationships/image"/><Relationship Id="rId3" Target="../media/image18.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jpeg" Type="http://schemas.openxmlformats.org/officeDocument/2006/relationships/image"/><Relationship Id="rId7" Target="../media/image1.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4.jpe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8.jpeg" Type="http://schemas.openxmlformats.org/officeDocument/2006/relationships/image"/><Relationship Id="rId9" Target="../media/image3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0.png" Type="http://schemas.openxmlformats.org/officeDocument/2006/relationships/image"/><Relationship Id="rId9" Target="../media/image4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2878779">
            <a:off x="-5053375" y="3380956"/>
            <a:ext cx="10897018" cy="10256818"/>
          </a:xfrm>
          <a:custGeom>
            <a:avLst/>
            <a:gdLst/>
            <a:ahLst/>
            <a:cxnLst/>
            <a:rect r="r" b="b" t="t" l="l"/>
            <a:pathLst>
              <a:path h="10256818" w="10897018">
                <a:moveTo>
                  <a:pt x="0" y="0"/>
                </a:moveTo>
                <a:lnTo>
                  <a:pt x="10897018" y="0"/>
                </a:lnTo>
                <a:lnTo>
                  <a:pt x="10897018" y="10256818"/>
                </a:lnTo>
                <a:lnTo>
                  <a:pt x="0" y="10256818"/>
                </a:lnTo>
                <a:lnTo>
                  <a:pt x="0" y="0"/>
                </a:lnTo>
                <a:close/>
              </a:path>
            </a:pathLst>
          </a:custGeom>
          <a:blipFill>
            <a:blip r:embed="rId2">
              <a:alphaModFix amt="16000"/>
            </a:blip>
            <a:stretch>
              <a:fillRect l="0" t="0" r="0" b="0"/>
            </a:stretch>
          </a:blipFill>
        </p:spPr>
      </p:sp>
      <p:sp>
        <p:nvSpPr>
          <p:cNvPr name="Freeform 3" id="3"/>
          <p:cNvSpPr/>
          <p:nvPr/>
        </p:nvSpPr>
        <p:spPr>
          <a:xfrm flipH="false" flipV="false" rot="0">
            <a:off x="-127957" y="6437438"/>
            <a:ext cx="4365213" cy="3579475"/>
          </a:xfrm>
          <a:custGeom>
            <a:avLst/>
            <a:gdLst/>
            <a:ahLst/>
            <a:cxnLst/>
            <a:rect r="r" b="b" t="t" l="l"/>
            <a:pathLst>
              <a:path h="3579475" w="4365213">
                <a:moveTo>
                  <a:pt x="0" y="0"/>
                </a:moveTo>
                <a:lnTo>
                  <a:pt x="4365213" y="0"/>
                </a:lnTo>
                <a:lnTo>
                  <a:pt x="4365213" y="3579475"/>
                </a:lnTo>
                <a:lnTo>
                  <a:pt x="0" y="3579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94918">
            <a:off x="15025635" y="5712594"/>
            <a:ext cx="7156471" cy="7091412"/>
          </a:xfrm>
          <a:custGeom>
            <a:avLst/>
            <a:gdLst/>
            <a:ahLst/>
            <a:cxnLst/>
            <a:rect r="r" b="b" t="t" l="l"/>
            <a:pathLst>
              <a:path h="7091412" w="7156471">
                <a:moveTo>
                  <a:pt x="0" y="0"/>
                </a:moveTo>
                <a:lnTo>
                  <a:pt x="7156470" y="0"/>
                </a:lnTo>
                <a:lnTo>
                  <a:pt x="7156470" y="7091412"/>
                </a:lnTo>
                <a:lnTo>
                  <a:pt x="0" y="7091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0" y="8142371"/>
            <a:ext cx="18288000" cy="2144629"/>
            <a:chOff x="0" y="0"/>
            <a:chExt cx="24384000" cy="2859505"/>
          </a:xfrm>
        </p:grpSpPr>
        <p:pic>
          <p:nvPicPr>
            <p:cNvPr name="Picture 6" id="6"/>
            <p:cNvPicPr>
              <a:picLocks noChangeAspect="true"/>
            </p:cNvPicPr>
            <p:nvPr/>
          </p:nvPicPr>
          <p:blipFill>
            <a:blip r:embed="rId7"/>
            <a:srcRect l="0" t="57846" r="0" b="34325"/>
            <a:stretch>
              <a:fillRect/>
            </a:stretch>
          </p:blipFill>
          <p:spPr>
            <a:xfrm flipH="false" flipV="false">
              <a:off x="0" y="0"/>
              <a:ext cx="24384000" cy="2859505"/>
            </a:xfrm>
            <a:prstGeom prst="rect">
              <a:avLst/>
            </a:prstGeom>
          </p:spPr>
        </p:pic>
      </p:grpSp>
      <p:sp>
        <p:nvSpPr>
          <p:cNvPr name="AutoShape 7" id="7"/>
          <p:cNvSpPr/>
          <p:nvPr/>
        </p:nvSpPr>
        <p:spPr>
          <a:xfrm rot="-5400000">
            <a:off x="3405672" y="3908004"/>
            <a:ext cx="5039818" cy="0"/>
          </a:xfrm>
          <a:prstGeom prst="line">
            <a:avLst/>
          </a:prstGeom>
          <a:ln cap="flat" w="19050">
            <a:solidFill>
              <a:srgbClr val="5B5C38"/>
            </a:solidFill>
            <a:prstDash val="solid"/>
            <a:headEnd type="none" len="sm" w="sm"/>
            <a:tailEnd type="none" len="sm" w="sm"/>
          </a:ln>
        </p:spPr>
      </p:sp>
      <p:sp>
        <p:nvSpPr>
          <p:cNvPr name="Freeform 8" id="8"/>
          <p:cNvSpPr/>
          <p:nvPr/>
        </p:nvSpPr>
        <p:spPr>
          <a:xfrm flipH="false" flipV="false" rot="0">
            <a:off x="1783618" y="2499098"/>
            <a:ext cx="2649130" cy="3174339"/>
          </a:xfrm>
          <a:custGeom>
            <a:avLst/>
            <a:gdLst/>
            <a:ahLst/>
            <a:cxnLst/>
            <a:rect r="r" b="b" t="t" l="l"/>
            <a:pathLst>
              <a:path h="3174339" w="2649130">
                <a:moveTo>
                  <a:pt x="0" y="0"/>
                </a:moveTo>
                <a:lnTo>
                  <a:pt x="2649130" y="0"/>
                </a:lnTo>
                <a:lnTo>
                  <a:pt x="2649130" y="3174339"/>
                </a:lnTo>
                <a:lnTo>
                  <a:pt x="0" y="31743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015018" y="-6170551"/>
            <a:ext cx="10897018" cy="10256818"/>
          </a:xfrm>
          <a:custGeom>
            <a:avLst/>
            <a:gdLst/>
            <a:ahLst/>
            <a:cxnLst/>
            <a:rect r="r" b="b" t="t" l="l"/>
            <a:pathLst>
              <a:path h="10256818" w="10897018">
                <a:moveTo>
                  <a:pt x="0" y="0"/>
                </a:moveTo>
                <a:lnTo>
                  <a:pt x="10897018" y="0"/>
                </a:lnTo>
                <a:lnTo>
                  <a:pt x="10897018" y="10256818"/>
                </a:lnTo>
                <a:lnTo>
                  <a:pt x="0" y="10256818"/>
                </a:lnTo>
                <a:lnTo>
                  <a:pt x="0" y="0"/>
                </a:lnTo>
                <a:close/>
              </a:path>
            </a:pathLst>
          </a:custGeom>
          <a:blipFill>
            <a:blip r:embed="rId2">
              <a:alphaModFix amt="16000"/>
            </a:blip>
            <a:stretch>
              <a:fillRect l="0" t="0" r="0" b="0"/>
            </a:stretch>
          </a:blipFill>
        </p:spPr>
      </p:sp>
      <p:sp>
        <p:nvSpPr>
          <p:cNvPr name="Freeform 10" id="10"/>
          <p:cNvSpPr/>
          <p:nvPr/>
        </p:nvSpPr>
        <p:spPr>
          <a:xfrm flipH="false" flipV="false" rot="0">
            <a:off x="12700810" y="-1790612"/>
            <a:ext cx="4345010" cy="4289710"/>
          </a:xfrm>
          <a:custGeom>
            <a:avLst/>
            <a:gdLst/>
            <a:ahLst/>
            <a:cxnLst/>
            <a:rect r="r" b="b" t="t" l="l"/>
            <a:pathLst>
              <a:path h="4289710" w="4345010">
                <a:moveTo>
                  <a:pt x="0" y="0"/>
                </a:moveTo>
                <a:lnTo>
                  <a:pt x="4345009" y="0"/>
                </a:lnTo>
                <a:lnTo>
                  <a:pt x="4345009" y="4289710"/>
                </a:lnTo>
                <a:lnTo>
                  <a:pt x="0" y="42897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819484" y="2428648"/>
            <a:ext cx="10439816" cy="3097817"/>
          </a:xfrm>
          <a:prstGeom prst="rect">
            <a:avLst/>
          </a:prstGeom>
        </p:spPr>
        <p:txBody>
          <a:bodyPr anchor="t" rtlCol="false" tIns="0" lIns="0" bIns="0" rIns="0">
            <a:spAutoFit/>
          </a:bodyPr>
          <a:lstStyle/>
          <a:p>
            <a:pPr>
              <a:lnSpc>
                <a:spcPts val="12055"/>
              </a:lnSpc>
            </a:pPr>
            <a:r>
              <a:rPr lang="en-US" sz="11373">
                <a:solidFill>
                  <a:srgbClr val="43521A"/>
                </a:solidFill>
                <a:latin typeface="Montserrat Bold"/>
              </a:rPr>
              <a:t>Restaurant</a:t>
            </a:r>
          </a:p>
          <a:p>
            <a:pPr>
              <a:lnSpc>
                <a:spcPts val="12055"/>
              </a:lnSpc>
            </a:pPr>
            <a:r>
              <a:rPr lang="en-US" sz="11373">
                <a:solidFill>
                  <a:srgbClr val="43521A"/>
                </a:solidFill>
                <a:latin typeface="Montserrat Bold"/>
              </a:rPr>
              <a:t>Management</a:t>
            </a:r>
          </a:p>
        </p:txBody>
      </p:sp>
      <p:sp>
        <p:nvSpPr>
          <p:cNvPr name="TextBox 12" id="12"/>
          <p:cNvSpPr txBox="true"/>
          <p:nvPr/>
        </p:nvSpPr>
        <p:spPr>
          <a:xfrm rot="0">
            <a:off x="6867109" y="5802392"/>
            <a:ext cx="4804236" cy="459297"/>
          </a:xfrm>
          <a:prstGeom prst="rect">
            <a:avLst/>
          </a:prstGeom>
        </p:spPr>
        <p:txBody>
          <a:bodyPr anchor="t" rtlCol="false" tIns="0" lIns="0" bIns="0" rIns="0">
            <a:spAutoFit/>
          </a:bodyPr>
          <a:lstStyle/>
          <a:p>
            <a:pPr>
              <a:lnSpc>
                <a:spcPts val="3540"/>
              </a:lnSpc>
            </a:pPr>
            <a:r>
              <a:rPr lang="en-US" sz="2528">
                <a:solidFill>
                  <a:srgbClr val="000000"/>
                </a:solidFill>
                <a:latin typeface="Poppins"/>
              </a:rPr>
              <a:t>DMDD P5</a:t>
            </a:r>
          </a:p>
        </p:txBody>
      </p:sp>
      <p:sp>
        <p:nvSpPr>
          <p:cNvPr name="TextBox 13" id="13"/>
          <p:cNvSpPr txBox="true"/>
          <p:nvPr/>
        </p:nvSpPr>
        <p:spPr>
          <a:xfrm rot="0">
            <a:off x="6920173" y="1311896"/>
            <a:ext cx="4411599" cy="542925"/>
          </a:xfrm>
          <a:prstGeom prst="rect">
            <a:avLst/>
          </a:prstGeom>
        </p:spPr>
        <p:txBody>
          <a:bodyPr anchor="t" rtlCol="false" tIns="0" lIns="0" bIns="0" rIns="0">
            <a:spAutoFit/>
          </a:bodyPr>
          <a:lstStyle/>
          <a:p>
            <a:pPr>
              <a:lnSpc>
                <a:spcPts val="4200"/>
              </a:lnSpc>
            </a:pPr>
            <a:r>
              <a:rPr lang="en-US" sz="3000">
                <a:solidFill>
                  <a:srgbClr val="000000"/>
                </a:solidFill>
                <a:latin typeface="Poppins"/>
              </a:rPr>
              <a:t>GROUP 16 Presents</a:t>
            </a:r>
          </a:p>
        </p:txBody>
      </p:sp>
      <p:sp>
        <p:nvSpPr>
          <p:cNvPr name="Freeform 14" id="14"/>
          <p:cNvSpPr/>
          <p:nvPr/>
        </p:nvSpPr>
        <p:spPr>
          <a:xfrm flipH="false" flipV="false" rot="0">
            <a:off x="13838878" y="6764582"/>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5054264" y="642956"/>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166" r="0" b="-83166"/>
            </a:stretch>
          </a:blipFill>
        </p:spPr>
      </p:sp>
      <p:grpSp>
        <p:nvGrpSpPr>
          <p:cNvPr name="Group 3" id="3"/>
          <p:cNvGrpSpPr/>
          <p:nvPr/>
        </p:nvGrpSpPr>
        <p:grpSpPr>
          <a:xfrm rot="0">
            <a:off x="1028700" y="1005104"/>
            <a:ext cx="16230600" cy="8253196"/>
            <a:chOff x="0" y="0"/>
            <a:chExt cx="4274726" cy="2173681"/>
          </a:xfrm>
        </p:grpSpPr>
        <p:sp>
          <p:nvSpPr>
            <p:cNvPr name="Freeform 4" id="4"/>
            <p:cNvSpPr/>
            <p:nvPr/>
          </p:nvSpPr>
          <p:spPr>
            <a:xfrm flipH="false" flipV="false" rot="0">
              <a:off x="0" y="0"/>
              <a:ext cx="4274726" cy="2173681"/>
            </a:xfrm>
            <a:custGeom>
              <a:avLst/>
              <a:gdLst/>
              <a:ahLst/>
              <a:cxnLst/>
              <a:rect r="r" b="b" t="t" l="l"/>
              <a:pathLst>
                <a:path h="2173681" w="4274726">
                  <a:moveTo>
                    <a:pt x="0" y="0"/>
                  </a:moveTo>
                  <a:lnTo>
                    <a:pt x="4274726" y="0"/>
                  </a:lnTo>
                  <a:lnTo>
                    <a:pt x="4274726" y="2173681"/>
                  </a:lnTo>
                  <a:lnTo>
                    <a:pt x="0" y="2173681"/>
                  </a:lnTo>
                  <a:close/>
                </a:path>
              </a:pathLst>
            </a:custGeom>
            <a:solidFill>
              <a:srgbClr val="5B5C38"/>
            </a:solidFill>
          </p:spPr>
        </p:sp>
        <p:sp>
          <p:nvSpPr>
            <p:cNvPr name="TextBox 5" id="5"/>
            <p:cNvSpPr txBox="true"/>
            <p:nvPr/>
          </p:nvSpPr>
          <p:spPr>
            <a:xfrm>
              <a:off x="0" y="-57150"/>
              <a:ext cx="4274726" cy="2230831"/>
            </a:xfrm>
            <a:prstGeom prst="rect">
              <a:avLst/>
            </a:prstGeom>
          </p:spPr>
          <p:txBody>
            <a:bodyPr anchor="ctr" rtlCol="false" tIns="50800" lIns="50800" bIns="50800" rIns="50800"/>
            <a:lstStyle/>
            <a:p>
              <a:pPr algn="ctr">
                <a:lnSpc>
                  <a:spcPts val="3639"/>
                </a:lnSpc>
              </a:pPr>
              <a:r>
                <a:rPr lang="en-US" sz="2599">
                  <a:solidFill>
                    <a:srgbClr val="FFFFFF"/>
                  </a:solidFill>
                  <a:latin typeface="Open Sans Light"/>
                </a:rPr>
                <a:t>Please visit our website-</a:t>
              </a:r>
            </a:p>
            <a:p>
              <a:pPr algn="ctr">
                <a:lnSpc>
                  <a:spcPts val="3639"/>
                </a:lnSpc>
                <a:spcBef>
                  <a:spcPct val="0"/>
                </a:spcBef>
              </a:pPr>
              <a:r>
                <a:rPr lang="en-US" sz="2599" u="sng">
                  <a:solidFill>
                    <a:srgbClr val="FFFFFF"/>
                  </a:solidFill>
                  <a:latin typeface="Open Sans Light"/>
                  <a:hlinkClick r:id="rId3" tooltip="https://sites.google.com/view/dmddrestaurantmanagement/home"/>
                </a:rPr>
                <a:t>https://sites.google.com/view/dmddrestaurantmanagement/home</a:t>
              </a:r>
            </a:p>
          </p:txBody>
        </p:sp>
      </p:grpSp>
      <p:sp>
        <p:nvSpPr>
          <p:cNvPr name="TextBox 6" id="6"/>
          <p:cNvSpPr txBox="true"/>
          <p:nvPr/>
        </p:nvSpPr>
        <p:spPr>
          <a:xfrm rot="0">
            <a:off x="3208761" y="3076701"/>
            <a:ext cx="11870478" cy="1713541"/>
          </a:xfrm>
          <a:prstGeom prst="rect">
            <a:avLst/>
          </a:prstGeom>
        </p:spPr>
        <p:txBody>
          <a:bodyPr anchor="t" rtlCol="false" tIns="0" lIns="0" bIns="0" rIns="0">
            <a:spAutoFit/>
          </a:bodyPr>
          <a:lstStyle/>
          <a:p>
            <a:pPr algn="ctr">
              <a:lnSpc>
                <a:spcPts val="13007"/>
              </a:lnSpc>
            </a:pPr>
            <a:r>
              <a:rPr lang="en-US" sz="12271">
                <a:solidFill>
                  <a:srgbClr val="F9F9F9"/>
                </a:solidFill>
                <a:latin typeface="Montserrat Bold"/>
              </a:rPr>
              <a:t>Thank You</a:t>
            </a:r>
          </a:p>
        </p:txBody>
      </p:sp>
      <p:sp>
        <p:nvSpPr>
          <p:cNvPr name="Freeform 7" id="7"/>
          <p:cNvSpPr/>
          <p:nvPr/>
        </p:nvSpPr>
        <p:spPr>
          <a:xfrm flipH="false" flipV="false" rot="0">
            <a:off x="-8260002" y="-4325961"/>
            <a:ext cx="13554378" cy="12758059"/>
          </a:xfrm>
          <a:custGeom>
            <a:avLst/>
            <a:gdLst/>
            <a:ahLst/>
            <a:cxnLst/>
            <a:rect r="r" b="b" t="t" l="l"/>
            <a:pathLst>
              <a:path h="12758059" w="13554378">
                <a:moveTo>
                  <a:pt x="0" y="0"/>
                </a:moveTo>
                <a:lnTo>
                  <a:pt x="13554378" y="0"/>
                </a:lnTo>
                <a:lnTo>
                  <a:pt x="13554378" y="12758059"/>
                </a:lnTo>
                <a:lnTo>
                  <a:pt x="0" y="12758059"/>
                </a:lnTo>
                <a:lnTo>
                  <a:pt x="0" y="0"/>
                </a:lnTo>
                <a:close/>
              </a:path>
            </a:pathLst>
          </a:custGeom>
          <a:blipFill>
            <a:blip r:embed="rId4">
              <a:alphaModFix amt="16000"/>
            </a:blip>
            <a:stretch>
              <a:fillRect l="0" t="0" r="0" b="0"/>
            </a:stretch>
          </a:blipFill>
        </p:spPr>
      </p:sp>
      <p:sp>
        <p:nvSpPr>
          <p:cNvPr name="Freeform 8" id="8"/>
          <p:cNvSpPr/>
          <p:nvPr/>
        </p:nvSpPr>
        <p:spPr>
          <a:xfrm flipH="false" flipV="false" rot="0">
            <a:off x="13101004" y="5424033"/>
            <a:ext cx="3814210" cy="2815581"/>
          </a:xfrm>
          <a:custGeom>
            <a:avLst/>
            <a:gdLst/>
            <a:ahLst/>
            <a:cxnLst/>
            <a:rect r="r" b="b" t="t" l="l"/>
            <a:pathLst>
              <a:path h="2815581" w="3814210">
                <a:moveTo>
                  <a:pt x="0" y="0"/>
                </a:moveTo>
                <a:lnTo>
                  <a:pt x="3814211" y="0"/>
                </a:lnTo>
                <a:lnTo>
                  <a:pt x="3814211" y="2815581"/>
                </a:lnTo>
                <a:lnTo>
                  <a:pt x="0" y="2815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020824" y="2053069"/>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494918">
            <a:off x="-4897184" y="-1951723"/>
            <a:ext cx="7156471" cy="7091412"/>
          </a:xfrm>
          <a:custGeom>
            <a:avLst/>
            <a:gdLst/>
            <a:ahLst/>
            <a:cxnLst/>
            <a:rect r="r" b="b" t="t" l="l"/>
            <a:pathLst>
              <a:path h="7091412" w="7156471">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1604" y="340068"/>
            <a:ext cx="4633557" cy="2754860"/>
          </a:xfrm>
          <a:custGeom>
            <a:avLst/>
            <a:gdLst/>
            <a:ahLst/>
            <a:cxnLst/>
            <a:rect r="r" b="b" t="t" l="l"/>
            <a:pathLst>
              <a:path h="2754860" w="4633557">
                <a:moveTo>
                  <a:pt x="0" y="0"/>
                </a:moveTo>
                <a:lnTo>
                  <a:pt x="4633556" y="0"/>
                </a:lnTo>
                <a:lnTo>
                  <a:pt x="4633556" y="2754860"/>
                </a:lnTo>
                <a:lnTo>
                  <a:pt x="0" y="2754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0747" y="1717498"/>
            <a:ext cx="3145604" cy="2053222"/>
          </a:xfrm>
          <a:custGeom>
            <a:avLst/>
            <a:gdLst/>
            <a:ahLst/>
            <a:cxnLst/>
            <a:rect r="r" b="b" t="t" l="l"/>
            <a:pathLst>
              <a:path h="2053222" w="3145604">
                <a:moveTo>
                  <a:pt x="0" y="0"/>
                </a:moveTo>
                <a:lnTo>
                  <a:pt x="3145604" y="0"/>
                </a:lnTo>
                <a:lnTo>
                  <a:pt x="3145604" y="2053222"/>
                </a:lnTo>
                <a:lnTo>
                  <a:pt x="0" y="2053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6309" y="5143500"/>
            <a:ext cx="7315200" cy="771489"/>
          </a:xfrm>
          <a:custGeom>
            <a:avLst/>
            <a:gdLst/>
            <a:ahLst/>
            <a:cxnLst/>
            <a:rect r="r" b="b" t="t" l="l"/>
            <a:pathLst>
              <a:path h="771489" w="7315200">
                <a:moveTo>
                  <a:pt x="0" y="0"/>
                </a:moveTo>
                <a:lnTo>
                  <a:pt x="7315200" y="0"/>
                </a:lnTo>
                <a:lnTo>
                  <a:pt x="7315200" y="771489"/>
                </a:lnTo>
                <a:lnTo>
                  <a:pt x="0" y="7714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018892" y="114300"/>
            <a:ext cx="10250216" cy="2322832"/>
          </a:xfrm>
          <a:prstGeom prst="rect">
            <a:avLst/>
          </a:prstGeom>
        </p:spPr>
        <p:txBody>
          <a:bodyPr anchor="t" rtlCol="false" tIns="0" lIns="0" bIns="0" rIns="0">
            <a:spAutoFit/>
          </a:bodyPr>
          <a:lstStyle/>
          <a:p>
            <a:pPr algn="ctr">
              <a:lnSpc>
                <a:spcPts val="9010"/>
              </a:lnSpc>
            </a:pPr>
            <a:r>
              <a:rPr lang="en-US" sz="8500">
                <a:solidFill>
                  <a:srgbClr val="43521A"/>
                </a:solidFill>
                <a:latin typeface="Montserrat Bold"/>
              </a:rPr>
              <a:t>Our Team Members</a:t>
            </a:r>
          </a:p>
        </p:txBody>
      </p:sp>
      <p:sp>
        <p:nvSpPr>
          <p:cNvPr name="TextBox 7" id="7"/>
          <p:cNvSpPr txBox="true"/>
          <p:nvPr/>
        </p:nvSpPr>
        <p:spPr>
          <a:xfrm rot="0">
            <a:off x="1524301" y="4650877"/>
            <a:ext cx="4393865" cy="492697"/>
          </a:xfrm>
          <a:prstGeom prst="rect">
            <a:avLst/>
          </a:prstGeom>
        </p:spPr>
        <p:txBody>
          <a:bodyPr anchor="t" rtlCol="false" tIns="0" lIns="0" bIns="0" rIns="0">
            <a:spAutoFit/>
          </a:bodyPr>
          <a:lstStyle/>
          <a:p>
            <a:pPr algn="ctr">
              <a:lnSpc>
                <a:spcPts val="3818"/>
              </a:lnSpc>
            </a:pPr>
            <a:r>
              <a:rPr lang="en-US" sz="2727">
                <a:solidFill>
                  <a:srgbClr val="000000"/>
                </a:solidFill>
                <a:latin typeface="Poppins Bold"/>
              </a:rPr>
              <a:t>Chiranjit Banerjee</a:t>
            </a:r>
          </a:p>
        </p:txBody>
      </p:sp>
      <p:sp>
        <p:nvSpPr>
          <p:cNvPr name="TextBox 8" id="8"/>
          <p:cNvSpPr txBox="true"/>
          <p:nvPr/>
        </p:nvSpPr>
        <p:spPr>
          <a:xfrm rot="0">
            <a:off x="7061029" y="4650877"/>
            <a:ext cx="3798548" cy="492697"/>
          </a:xfrm>
          <a:prstGeom prst="rect">
            <a:avLst/>
          </a:prstGeom>
        </p:spPr>
        <p:txBody>
          <a:bodyPr anchor="t" rtlCol="false" tIns="0" lIns="0" bIns="0" rIns="0">
            <a:spAutoFit/>
          </a:bodyPr>
          <a:lstStyle/>
          <a:p>
            <a:pPr algn="ctr">
              <a:lnSpc>
                <a:spcPts val="3818"/>
              </a:lnSpc>
            </a:pPr>
            <a:r>
              <a:rPr lang="en-US" sz="2727">
                <a:solidFill>
                  <a:srgbClr val="000000"/>
                </a:solidFill>
                <a:latin typeface="Poppins Bold"/>
              </a:rPr>
              <a:t>Kunal Tibe</a:t>
            </a:r>
          </a:p>
        </p:txBody>
      </p:sp>
      <p:sp>
        <p:nvSpPr>
          <p:cNvPr name="TextBox 9" id="9"/>
          <p:cNvSpPr txBox="true"/>
          <p:nvPr/>
        </p:nvSpPr>
        <p:spPr>
          <a:xfrm rot="0">
            <a:off x="12369834" y="4650952"/>
            <a:ext cx="3798548" cy="492697"/>
          </a:xfrm>
          <a:prstGeom prst="rect">
            <a:avLst/>
          </a:prstGeom>
        </p:spPr>
        <p:txBody>
          <a:bodyPr anchor="t" rtlCol="false" tIns="0" lIns="0" bIns="0" rIns="0">
            <a:spAutoFit/>
          </a:bodyPr>
          <a:lstStyle/>
          <a:p>
            <a:pPr algn="ctr">
              <a:lnSpc>
                <a:spcPts val="3818"/>
              </a:lnSpc>
            </a:pPr>
            <a:r>
              <a:rPr lang="en-US" sz="2727">
                <a:solidFill>
                  <a:srgbClr val="000000"/>
                </a:solidFill>
                <a:latin typeface="Poppins Bold"/>
              </a:rPr>
              <a:t>Prasad Gavas</a:t>
            </a:r>
          </a:p>
        </p:txBody>
      </p:sp>
      <p:sp>
        <p:nvSpPr>
          <p:cNvPr name="TextBox 10" id="10"/>
          <p:cNvSpPr txBox="true"/>
          <p:nvPr/>
        </p:nvSpPr>
        <p:spPr>
          <a:xfrm rot="0">
            <a:off x="4018892" y="6976338"/>
            <a:ext cx="4393865" cy="492697"/>
          </a:xfrm>
          <a:prstGeom prst="rect">
            <a:avLst/>
          </a:prstGeom>
        </p:spPr>
        <p:txBody>
          <a:bodyPr anchor="t" rtlCol="false" tIns="0" lIns="0" bIns="0" rIns="0">
            <a:spAutoFit/>
          </a:bodyPr>
          <a:lstStyle/>
          <a:p>
            <a:pPr algn="ctr">
              <a:lnSpc>
                <a:spcPts val="3818"/>
              </a:lnSpc>
            </a:pPr>
            <a:r>
              <a:rPr lang="en-US" sz="2727">
                <a:solidFill>
                  <a:srgbClr val="000000"/>
                </a:solidFill>
                <a:latin typeface="Poppins Bold"/>
              </a:rPr>
              <a:t>Sneha Yenduri</a:t>
            </a:r>
          </a:p>
        </p:txBody>
      </p:sp>
      <p:sp>
        <p:nvSpPr>
          <p:cNvPr name="TextBox 11" id="11"/>
          <p:cNvSpPr txBox="true"/>
          <p:nvPr/>
        </p:nvSpPr>
        <p:spPr>
          <a:xfrm rot="0">
            <a:off x="10993512" y="6976338"/>
            <a:ext cx="4393865" cy="492697"/>
          </a:xfrm>
          <a:prstGeom prst="rect">
            <a:avLst/>
          </a:prstGeom>
        </p:spPr>
        <p:txBody>
          <a:bodyPr anchor="t" rtlCol="false" tIns="0" lIns="0" bIns="0" rIns="0">
            <a:spAutoFit/>
          </a:bodyPr>
          <a:lstStyle/>
          <a:p>
            <a:pPr algn="ctr">
              <a:lnSpc>
                <a:spcPts val="3818"/>
              </a:lnSpc>
            </a:pPr>
            <a:r>
              <a:rPr lang="en-US" sz="2727">
                <a:solidFill>
                  <a:srgbClr val="000000"/>
                </a:solidFill>
                <a:latin typeface="Poppins Bold"/>
              </a:rPr>
              <a:t>Shraddha Bhandarkar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grpSp>
        <p:nvGrpSpPr>
          <p:cNvPr name="Group 2" id="2"/>
          <p:cNvGrpSpPr/>
          <p:nvPr/>
        </p:nvGrpSpPr>
        <p:grpSpPr>
          <a:xfrm rot="0">
            <a:off x="10415687" y="1546414"/>
            <a:ext cx="6507408" cy="1188085"/>
            <a:chOff x="0" y="0"/>
            <a:chExt cx="8676544" cy="1584114"/>
          </a:xfrm>
        </p:grpSpPr>
        <p:pic>
          <p:nvPicPr>
            <p:cNvPr name="Picture 3" id="3"/>
            <p:cNvPicPr>
              <a:picLocks noChangeAspect="true"/>
            </p:cNvPicPr>
            <p:nvPr/>
          </p:nvPicPr>
          <p:blipFill>
            <a:blip r:embed="rId2"/>
            <a:srcRect l="0" t="36298" r="0" b="36298"/>
            <a:stretch>
              <a:fillRect/>
            </a:stretch>
          </p:blipFill>
          <p:spPr>
            <a:xfrm flipH="false" flipV="false">
              <a:off x="0" y="0"/>
              <a:ext cx="8676544" cy="1584114"/>
            </a:xfrm>
            <a:prstGeom prst="rect">
              <a:avLst/>
            </a:prstGeom>
          </p:spPr>
        </p:pic>
      </p:grpSp>
      <p:grpSp>
        <p:nvGrpSpPr>
          <p:cNvPr name="Group 4" id="4"/>
          <p:cNvGrpSpPr/>
          <p:nvPr/>
        </p:nvGrpSpPr>
        <p:grpSpPr>
          <a:xfrm rot="0">
            <a:off x="10415687" y="3071848"/>
            <a:ext cx="2647670" cy="5668738"/>
            <a:chOff x="0" y="0"/>
            <a:chExt cx="3530227" cy="7558317"/>
          </a:xfrm>
        </p:grpSpPr>
        <p:pic>
          <p:nvPicPr>
            <p:cNvPr name="Picture 5" id="5"/>
            <p:cNvPicPr>
              <a:picLocks noChangeAspect="true"/>
            </p:cNvPicPr>
            <p:nvPr/>
          </p:nvPicPr>
          <p:blipFill>
            <a:blip r:embed="rId3"/>
            <a:srcRect l="34411" t="0" r="34411" b="0"/>
            <a:stretch>
              <a:fillRect/>
            </a:stretch>
          </p:blipFill>
          <p:spPr>
            <a:xfrm flipH="false" flipV="false">
              <a:off x="0" y="0"/>
              <a:ext cx="3530227" cy="7558317"/>
            </a:xfrm>
            <a:prstGeom prst="rect">
              <a:avLst/>
            </a:prstGeom>
          </p:spPr>
        </p:pic>
      </p:grpSp>
      <p:sp>
        <p:nvSpPr>
          <p:cNvPr name="Freeform 6" id="6"/>
          <p:cNvSpPr/>
          <p:nvPr/>
        </p:nvSpPr>
        <p:spPr>
          <a:xfrm flipH="false" flipV="false" rot="-3494918">
            <a:off x="14085872" y="5418174"/>
            <a:ext cx="7156471" cy="7091412"/>
          </a:xfrm>
          <a:custGeom>
            <a:avLst/>
            <a:gdLst/>
            <a:ahLst/>
            <a:cxnLst/>
            <a:rect r="r" b="b" t="t" l="l"/>
            <a:pathLst>
              <a:path h="7091412" w="7156471">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286685" y="3071848"/>
            <a:ext cx="3636410" cy="5668738"/>
            <a:chOff x="0" y="0"/>
            <a:chExt cx="4848547" cy="7558317"/>
          </a:xfrm>
        </p:grpSpPr>
        <p:pic>
          <p:nvPicPr>
            <p:cNvPr name="Picture 8" id="8"/>
            <p:cNvPicPr>
              <a:picLocks noChangeAspect="true"/>
            </p:cNvPicPr>
            <p:nvPr/>
          </p:nvPicPr>
          <p:blipFill>
            <a:blip r:embed="rId6"/>
            <a:srcRect l="1858" t="0" r="1858" b="0"/>
            <a:stretch>
              <a:fillRect/>
            </a:stretch>
          </p:blipFill>
          <p:spPr>
            <a:xfrm flipH="false" flipV="false">
              <a:off x="0" y="0"/>
              <a:ext cx="4848547" cy="7558317"/>
            </a:xfrm>
            <a:prstGeom prst="rect">
              <a:avLst/>
            </a:prstGeom>
          </p:spPr>
        </p:pic>
      </p:grpSp>
      <p:sp>
        <p:nvSpPr>
          <p:cNvPr name="Freeform 9" id="9"/>
          <p:cNvSpPr/>
          <p:nvPr/>
        </p:nvSpPr>
        <p:spPr>
          <a:xfrm flipH="false" flipV="false" rot="-713748">
            <a:off x="-4308070" y="-2730059"/>
            <a:ext cx="13554378" cy="12758059"/>
          </a:xfrm>
          <a:custGeom>
            <a:avLst/>
            <a:gdLst/>
            <a:ahLst/>
            <a:cxnLst/>
            <a:rect r="r" b="b" t="t" l="l"/>
            <a:pathLst>
              <a:path h="12758059" w="13554378">
                <a:moveTo>
                  <a:pt x="0" y="0"/>
                </a:moveTo>
                <a:lnTo>
                  <a:pt x="13554378" y="0"/>
                </a:lnTo>
                <a:lnTo>
                  <a:pt x="13554378" y="12758059"/>
                </a:lnTo>
                <a:lnTo>
                  <a:pt x="0" y="12758059"/>
                </a:lnTo>
                <a:lnTo>
                  <a:pt x="0" y="0"/>
                </a:lnTo>
                <a:close/>
              </a:path>
            </a:pathLst>
          </a:custGeom>
          <a:blipFill>
            <a:blip r:embed="rId7">
              <a:alphaModFix amt="16000"/>
            </a:blip>
            <a:stretch>
              <a:fillRect l="0" t="0" r="0" b="0"/>
            </a:stretch>
          </a:blipFill>
        </p:spPr>
      </p:sp>
      <p:sp>
        <p:nvSpPr>
          <p:cNvPr name="Freeform 10" id="10"/>
          <p:cNvSpPr/>
          <p:nvPr/>
        </p:nvSpPr>
        <p:spPr>
          <a:xfrm flipH="false" flipV="false" rot="0">
            <a:off x="1465594" y="7579639"/>
            <a:ext cx="6484642" cy="4114800"/>
          </a:xfrm>
          <a:custGeom>
            <a:avLst/>
            <a:gdLst/>
            <a:ahLst/>
            <a:cxnLst/>
            <a:rect r="r" b="b" t="t" l="l"/>
            <a:pathLst>
              <a:path h="4114800" w="6484642">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127899" y="-51387"/>
            <a:ext cx="2876746" cy="2160175"/>
          </a:xfrm>
          <a:custGeom>
            <a:avLst/>
            <a:gdLst/>
            <a:ahLst/>
            <a:cxnLst/>
            <a:rect r="r" b="b" t="t" l="l"/>
            <a:pathLst>
              <a:path h="2160175" w="2876746">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208302" y="458359"/>
            <a:ext cx="7315200" cy="771489"/>
          </a:xfrm>
          <a:custGeom>
            <a:avLst/>
            <a:gdLst/>
            <a:ahLst/>
            <a:cxnLst/>
            <a:rect r="r" b="b" t="t" l="l"/>
            <a:pathLst>
              <a:path h="771489" w="7315200">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465594" y="380554"/>
            <a:ext cx="6753962" cy="2455545"/>
          </a:xfrm>
          <a:prstGeom prst="rect">
            <a:avLst/>
          </a:prstGeom>
        </p:spPr>
        <p:txBody>
          <a:bodyPr anchor="t" rtlCol="false" tIns="0" lIns="0" bIns="0" rIns="0">
            <a:spAutoFit/>
          </a:bodyPr>
          <a:lstStyle/>
          <a:p>
            <a:pPr>
              <a:lnSpc>
                <a:spcPts val="9540"/>
              </a:lnSpc>
            </a:pPr>
            <a:r>
              <a:rPr lang="en-US" sz="9000">
                <a:solidFill>
                  <a:srgbClr val="43521A"/>
                </a:solidFill>
                <a:latin typeface="Montserrat Bold"/>
              </a:rPr>
              <a:t>Problem Statement</a:t>
            </a:r>
          </a:p>
        </p:txBody>
      </p:sp>
      <p:sp>
        <p:nvSpPr>
          <p:cNvPr name="TextBox 14" id="14"/>
          <p:cNvSpPr txBox="true"/>
          <p:nvPr/>
        </p:nvSpPr>
        <p:spPr>
          <a:xfrm rot="0">
            <a:off x="261361" y="2863661"/>
            <a:ext cx="9935251" cy="5876925"/>
          </a:xfrm>
          <a:prstGeom prst="rect">
            <a:avLst/>
          </a:prstGeom>
        </p:spPr>
        <p:txBody>
          <a:bodyPr anchor="t" rtlCol="false" tIns="0" lIns="0" bIns="0" rIns="0">
            <a:spAutoFit/>
          </a:bodyPr>
          <a:lstStyle/>
          <a:p>
            <a:pPr>
              <a:lnSpc>
                <a:spcPts val="4200"/>
              </a:lnSpc>
            </a:pPr>
            <a:r>
              <a:rPr lang="en-US" sz="3000">
                <a:solidFill>
                  <a:srgbClr val="000000"/>
                </a:solidFill>
                <a:latin typeface="Poppins"/>
              </a:rPr>
              <a:t>It involves complex tasks to manage a restaurant, right from order processing and inventory</a:t>
            </a:r>
          </a:p>
          <a:p>
            <a:pPr>
              <a:lnSpc>
                <a:spcPts val="4200"/>
              </a:lnSpc>
            </a:pPr>
            <a:r>
              <a:rPr lang="en-US" sz="3000">
                <a:solidFill>
                  <a:srgbClr val="000000"/>
                </a:solidFill>
                <a:latin typeface="Poppins"/>
              </a:rPr>
              <a:t>management to customer service and performance analysis. Manual processes often face problems like Getting errors, increased costs, and limited insight. We are faced with the challenge of improving restaurant operations through a restaurant management system based on a robust database management system (DBMS) and data visualization tools.</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981384">
            <a:off x="1764762" y="8699617"/>
            <a:ext cx="7156471" cy="7091412"/>
          </a:xfrm>
          <a:custGeom>
            <a:avLst/>
            <a:gdLst/>
            <a:ahLst/>
            <a:cxnLst/>
            <a:rect r="r" b="b" t="t" l="l"/>
            <a:pathLst>
              <a:path h="7091412" w="7156471">
                <a:moveTo>
                  <a:pt x="0" y="0"/>
                </a:moveTo>
                <a:lnTo>
                  <a:pt x="7156470" y="0"/>
                </a:lnTo>
                <a:lnTo>
                  <a:pt x="7156470" y="7091411"/>
                </a:lnTo>
                <a:lnTo>
                  <a:pt x="0" y="70914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42997" y="-7062653"/>
            <a:ext cx="13554378" cy="12758059"/>
          </a:xfrm>
          <a:custGeom>
            <a:avLst/>
            <a:gdLst/>
            <a:ahLst/>
            <a:cxnLst/>
            <a:rect r="r" b="b" t="t" l="l"/>
            <a:pathLst>
              <a:path h="12758059" w="13554378">
                <a:moveTo>
                  <a:pt x="0" y="0"/>
                </a:moveTo>
                <a:lnTo>
                  <a:pt x="13554379" y="0"/>
                </a:lnTo>
                <a:lnTo>
                  <a:pt x="13554379" y="12758058"/>
                </a:lnTo>
                <a:lnTo>
                  <a:pt x="0" y="12758058"/>
                </a:lnTo>
                <a:lnTo>
                  <a:pt x="0" y="0"/>
                </a:lnTo>
                <a:close/>
              </a:path>
            </a:pathLst>
          </a:custGeom>
          <a:blipFill>
            <a:blip r:embed="rId4">
              <a:alphaModFix amt="16000"/>
            </a:blip>
            <a:stretch>
              <a:fillRect l="0" t="0" r="0" b="0"/>
            </a:stretch>
          </a:blipFill>
        </p:spPr>
      </p:sp>
      <p:grpSp>
        <p:nvGrpSpPr>
          <p:cNvPr name="Group 4" id="4"/>
          <p:cNvGrpSpPr/>
          <p:nvPr/>
        </p:nvGrpSpPr>
        <p:grpSpPr>
          <a:xfrm rot="0">
            <a:off x="0" y="0"/>
            <a:ext cx="5342997" cy="10287000"/>
            <a:chOff x="0" y="0"/>
            <a:chExt cx="7123996" cy="13716000"/>
          </a:xfrm>
        </p:grpSpPr>
        <p:pic>
          <p:nvPicPr>
            <p:cNvPr name="Picture 5" id="5"/>
            <p:cNvPicPr>
              <a:picLocks noChangeAspect="true"/>
            </p:cNvPicPr>
            <p:nvPr/>
          </p:nvPicPr>
          <p:blipFill>
            <a:blip r:embed="rId5"/>
            <a:srcRect l="25236" t="36733" r="25535" b="0"/>
            <a:stretch>
              <a:fillRect/>
            </a:stretch>
          </p:blipFill>
          <p:spPr>
            <a:xfrm flipH="false" flipV="false">
              <a:off x="0" y="0"/>
              <a:ext cx="7123996" cy="13716000"/>
            </a:xfrm>
            <a:prstGeom prst="rect">
              <a:avLst/>
            </a:prstGeom>
          </p:spPr>
        </p:pic>
      </p:grpSp>
      <p:sp>
        <p:nvSpPr>
          <p:cNvPr name="Freeform 6" id="6"/>
          <p:cNvSpPr/>
          <p:nvPr/>
        </p:nvSpPr>
        <p:spPr>
          <a:xfrm flipH="false" flipV="false" rot="0">
            <a:off x="15723367" y="4632095"/>
            <a:ext cx="5450174" cy="2913366"/>
          </a:xfrm>
          <a:custGeom>
            <a:avLst/>
            <a:gdLst/>
            <a:ahLst/>
            <a:cxnLst/>
            <a:rect r="r" b="b" t="t" l="l"/>
            <a:pathLst>
              <a:path h="2913366" w="5450174">
                <a:moveTo>
                  <a:pt x="0" y="0"/>
                </a:moveTo>
                <a:lnTo>
                  <a:pt x="5450174" y="0"/>
                </a:lnTo>
                <a:lnTo>
                  <a:pt x="5450174" y="2913365"/>
                </a:lnTo>
                <a:lnTo>
                  <a:pt x="0" y="2913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654027" y="-3086100"/>
            <a:ext cx="3725764" cy="4114800"/>
          </a:xfrm>
          <a:custGeom>
            <a:avLst/>
            <a:gdLst/>
            <a:ahLst/>
            <a:cxnLst/>
            <a:rect r="r" b="b" t="t" l="l"/>
            <a:pathLst>
              <a:path h="4114800" w="3725764">
                <a:moveTo>
                  <a:pt x="0" y="0"/>
                </a:moveTo>
                <a:lnTo>
                  <a:pt x="3725764" y="0"/>
                </a:lnTo>
                <a:lnTo>
                  <a:pt x="372576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239776" y="804127"/>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0" y="7669285"/>
            <a:ext cx="6770270" cy="1245870"/>
          </a:xfrm>
          <a:prstGeom prst="rect">
            <a:avLst/>
          </a:prstGeom>
        </p:spPr>
        <p:txBody>
          <a:bodyPr anchor="t" rtlCol="false" tIns="0" lIns="0" bIns="0" rIns="0">
            <a:spAutoFit/>
          </a:bodyPr>
          <a:lstStyle/>
          <a:p>
            <a:pPr>
              <a:lnSpc>
                <a:spcPts val="9540"/>
              </a:lnSpc>
            </a:pPr>
            <a:r>
              <a:rPr lang="en-US" sz="9000">
                <a:solidFill>
                  <a:srgbClr val="F9F9F9"/>
                </a:solidFill>
                <a:latin typeface="Montserrat Bold"/>
              </a:rPr>
              <a:t>Purpose</a:t>
            </a:r>
          </a:p>
        </p:txBody>
      </p:sp>
      <p:sp>
        <p:nvSpPr>
          <p:cNvPr name="TextBox 10" id="10"/>
          <p:cNvSpPr txBox="true"/>
          <p:nvPr/>
        </p:nvSpPr>
        <p:spPr>
          <a:xfrm rot="0">
            <a:off x="7293386" y="952500"/>
            <a:ext cx="9653600" cy="9703794"/>
          </a:xfrm>
          <a:prstGeom prst="rect">
            <a:avLst/>
          </a:prstGeom>
        </p:spPr>
        <p:txBody>
          <a:bodyPr anchor="t" rtlCol="false" tIns="0" lIns="0" bIns="0" rIns="0">
            <a:spAutoFit/>
          </a:bodyPr>
          <a:lstStyle/>
          <a:p>
            <a:pPr marL="596626" indent="-298313" lvl="1">
              <a:lnSpc>
                <a:spcPts val="3868"/>
              </a:lnSpc>
              <a:buFont typeface="Arial"/>
              <a:buChar char="•"/>
            </a:pPr>
            <a:r>
              <a:rPr lang="en-US" sz="2763">
                <a:solidFill>
                  <a:srgbClr val="000000"/>
                </a:solidFill>
                <a:latin typeface="Poppins"/>
              </a:rPr>
              <a:t>Implement an Integrated Restaurant Management System to automate order processing, table </a:t>
            </a:r>
            <a:r>
              <a:rPr lang="en-US" sz="2763">
                <a:solidFill>
                  <a:srgbClr val="000000"/>
                </a:solidFill>
                <a:latin typeface="Poppins"/>
              </a:rPr>
              <a:t>management, and inventory tracking, reducing errors and improving efficiency.</a:t>
            </a:r>
          </a:p>
          <a:p>
            <a:pPr>
              <a:lnSpc>
                <a:spcPts val="3868"/>
              </a:lnSpc>
            </a:pPr>
          </a:p>
          <a:p>
            <a:pPr marL="596626" indent="-298313" lvl="1">
              <a:lnSpc>
                <a:spcPts val="3868"/>
              </a:lnSpc>
              <a:buFont typeface="Arial"/>
              <a:buChar char="•"/>
            </a:pPr>
            <a:r>
              <a:rPr lang="en-US" sz="2763">
                <a:solidFill>
                  <a:srgbClr val="000000"/>
                </a:solidFill>
                <a:latin typeface="Poppins"/>
              </a:rPr>
              <a:t>Utilize database management systems to automate order processing, table management, inventory tracking, and billing, resulting in reduced errors and improved efficiency.</a:t>
            </a:r>
          </a:p>
          <a:p>
            <a:pPr>
              <a:lnSpc>
                <a:spcPts val="3868"/>
              </a:lnSpc>
            </a:pPr>
          </a:p>
          <a:p>
            <a:pPr marL="596626" indent="-298313" lvl="1">
              <a:lnSpc>
                <a:spcPts val="3868"/>
              </a:lnSpc>
              <a:buFont typeface="Arial"/>
              <a:buChar char="•"/>
            </a:pPr>
            <a:r>
              <a:rPr lang="en-US" sz="2763">
                <a:solidFill>
                  <a:srgbClr val="000000"/>
                </a:solidFill>
                <a:latin typeface="Poppins"/>
              </a:rPr>
              <a:t>Create a customer-friendly interface within the Integrated Restaurant Management System for reservations, menu viewing, and feedback submission.</a:t>
            </a:r>
          </a:p>
          <a:p>
            <a:pPr>
              <a:lnSpc>
                <a:spcPts val="3868"/>
              </a:lnSpc>
            </a:pPr>
          </a:p>
          <a:p>
            <a:pPr marL="596626" indent="-298313" lvl="1">
              <a:lnSpc>
                <a:spcPts val="3868"/>
              </a:lnSpc>
              <a:buFont typeface="Arial"/>
              <a:buChar char="•"/>
            </a:pPr>
            <a:r>
              <a:rPr lang="en-US" sz="2763">
                <a:solidFill>
                  <a:srgbClr val="000000"/>
                </a:solidFill>
                <a:latin typeface="Poppins"/>
              </a:rPr>
              <a:t>Generate insights into sales trends, customer preferences, and inventory levels for future analysis using the Integrated Restaurant Management System.</a:t>
            </a:r>
          </a:p>
          <a:p>
            <a:pPr>
              <a:lnSpc>
                <a:spcPts val="372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494918">
            <a:off x="16208510" y="6506381"/>
            <a:ext cx="7156471" cy="7091412"/>
          </a:xfrm>
          <a:custGeom>
            <a:avLst/>
            <a:gdLst/>
            <a:ahLst/>
            <a:cxnLst/>
            <a:rect r="r" b="b" t="t" l="l"/>
            <a:pathLst>
              <a:path h="7091412" w="7156471">
                <a:moveTo>
                  <a:pt x="0" y="0"/>
                </a:moveTo>
                <a:lnTo>
                  <a:pt x="7156470" y="0"/>
                </a:lnTo>
                <a:lnTo>
                  <a:pt x="7156470" y="7091412"/>
                </a:lnTo>
                <a:lnTo>
                  <a:pt x="0" y="7091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88701" y="-1622887"/>
            <a:ext cx="3400335" cy="3245774"/>
          </a:xfrm>
          <a:custGeom>
            <a:avLst/>
            <a:gdLst/>
            <a:ahLst/>
            <a:cxnLst/>
            <a:rect r="r" b="b" t="t" l="l"/>
            <a:pathLst>
              <a:path h="3245774" w="3400335">
                <a:moveTo>
                  <a:pt x="0" y="0"/>
                </a:moveTo>
                <a:lnTo>
                  <a:pt x="3400335" y="0"/>
                </a:lnTo>
                <a:lnTo>
                  <a:pt x="3400335" y="3245774"/>
                </a:lnTo>
                <a:lnTo>
                  <a:pt x="0" y="3245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2809"/>
            <a:ext cx="6541395" cy="1245870"/>
          </a:xfrm>
          <a:prstGeom prst="rect">
            <a:avLst/>
          </a:prstGeom>
        </p:spPr>
        <p:txBody>
          <a:bodyPr anchor="t" rtlCol="false" tIns="0" lIns="0" bIns="0" rIns="0">
            <a:spAutoFit/>
          </a:bodyPr>
          <a:lstStyle/>
          <a:p>
            <a:pPr>
              <a:lnSpc>
                <a:spcPts val="9540"/>
              </a:lnSpc>
            </a:pPr>
            <a:r>
              <a:rPr lang="en-US" sz="9000">
                <a:solidFill>
                  <a:srgbClr val="43521A"/>
                </a:solidFill>
                <a:latin typeface="Montserrat Bold"/>
              </a:rPr>
              <a:t>Final ERD</a:t>
            </a:r>
          </a:p>
        </p:txBody>
      </p:sp>
      <p:sp>
        <p:nvSpPr>
          <p:cNvPr name="AutoShape 5" id="5"/>
          <p:cNvSpPr/>
          <p:nvPr/>
        </p:nvSpPr>
        <p:spPr>
          <a:xfrm flipH="true">
            <a:off x="6876281" y="614306"/>
            <a:ext cx="10937532" cy="0"/>
          </a:xfrm>
          <a:prstGeom prst="line">
            <a:avLst/>
          </a:prstGeom>
          <a:ln cap="flat" w="19050">
            <a:solidFill>
              <a:srgbClr val="5B5C38"/>
            </a:solidFill>
            <a:prstDash val="solid"/>
            <a:headEnd type="none" len="sm" w="sm"/>
            <a:tailEnd type="none" len="sm" w="sm"/>
          </a:ln>
        </p:spPr>
      </p:sp>
      <p:sp>
        <p:nvSpPr>
          <p:cNvPr name="Freeform 6" id="6"/>
          <p:cNvSpPr/>
          <p:nvPr/>
        </p:nvSpPr>
        <p:spPr>
          <a:xfrm flipH="false" flipV="false" rot="0">
            <a:off x="-6222281" y="1308679"/>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5000" y="2451654"/>
            <a:ext cx="18114036" cy="7148594"/>
          </a:xfrm>
          <a:custGeom>
            <a:avLst/>
            <a:gdLst/>
            <a:ahLst/>
            <a:cxnLst/>
            <a:rect r="r" b="b" t="t" l="l"/>
            <a:pathLst>
              <a:path h="7148594" w="18114036">
                <a:moveTo>
                  <a:pt x="0" y="0"/>
                </a:moveTo>
                <a:lnTo>
                  <a:pt x="18114036" y="0"/>
                </a:lnTo>
                <a:lnTo>
                  <a:pt x="18114036" y="7148594"/>
                </a:lnTo>
                <a:lnTo>
                  <a:pt x="0" y="7148594"/>
                </a:lnTo>
                <a:lnTo>
                  <a:pt x="0" y="0"/>
                </a:lnTo>
                <a:close/>
              </a:path>
            </a:pathLst>
          </a:custGeom>
          <a:blipFill>
            <a:blip r:embed="rId8"/>
            <a:stretch>
              <a:fillRect l="0" t="0" r="0" b="-30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494918">
            <a:off x="16637140" y="5320008"/>
            <a:ext cx="7156471" cy="7091412"/>
          </a:xfrm>
          <a:custGeom>
            <a:avLst/>
            <a:gdLst/>
            <a:ahLst/>
            <a:cxnLst/>
            <a:rect r="r" b="b" t="t" l="l"/>
            <a:pathLst>
              <a:path h="7091412" w="7156471">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9053" y="-672893"/>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13900" y="394149"/>
            <a:ext cx="10551398" cy="1179832"/>
          </a:xfrm>
          <a:prstGeom prst="rect">
            <a:avLst/>
          </a:prstGeom>
        </p:spPr>
        <p:txBody>
          <a:bodyPr anchor="t" rtlCol="false" tIns="0" lIns="0" bIns="0" rIns="0">
            <a:spAutoFit/>
          </a:bodyPr>
          <a:lstStyle/>
          <a:p>
            <a:pPr algn="r">
              <a:lnSpc>
                <a:spcPts val="9010"/>
              </a:lnSpc>
            </a:pPr>
            <a:r>
              <a:rPr lang="en-US" sz="8500">
                <a:solidFill>
                  <a:srgbClr val="43521A"/>
                </a:solidFill>
                <a:latin typeface="Montserrat Bold"/>
              </a:rPr>
              <a:t>Sample  Queries</a:t>
            </a:r>
          </a:p>
        </p:txBody>
      </p:sp>
      <p:sp>
        <p:nvSpPr>
          <p:cNvPr name="AutoShape 5" id="5"/>
          <p:cNvSpPr/>
          <p:nvPr/>
        </p:nvSpPr>
        <p:spPr>
          <a:xfrm flipH="true">
            <a:off x="7513900" y="926915"/>
            <a:ext cx="1065531" cy="0"/>
          </a:xfrm>
          <a:prstGeom prst="line">
            <a:avLst/>
          </a:prstGeom>
          <a:ln cap="flat" w="19050">
            <a:solidFill>
              <a:srgbClr val="5B5C38"/>
            </a:solidFill>
            <a:prstDash val="solid"/>
            <a:headEnd type="none" len="sm" w="sm"/>
            <a:tailEnd type="none" len="sm" w="sm"/>
          </a:ln>
        </p:spPr>
      </p:sp>
      <p:grpSp>
        <p:nvGrpSpPr>
          <p:cNvPr name="Group 6" id="6"/>
          <p:cNvGrpSpPr/>
          <p:nvPr/>
        </p:nvGrpSpPr>
        <p:grpSpPr>
          <a:xfrm rot="0">
            <a:off x="0" y="0"/>
            <a:ext cx="3822373" cy="10287000"/>
            <a:chOff x="0" y="0"/>
            <a:chExt cx="5096497" cy="13716000"/>
          </a:xfrm>
        </p:grpSpPr>
        <p:pic>
          <p:nvPicPr>
            <p:cNvPr name="Picture 7" id="7"/>
            <p:cNvPicPr>
              <a:picLocks noChangeAspect="true"/>
            </p:cNvPicPr>
            <p:nvPr/>
          </p:nvPicPr>
          <p:blipFill>
            <a:blip r:embed="rId6"/>
            <a:srcRect l="32888" t="0" r="11341" b="0"/>
            <a:stretch>
              <a:fillRect/>
            </a:stretch>
          </p:blipFill>
          <p:spPr>
            <a:xfrm flipH="false" flipV="false">
              <a:off x="0" y="0"/>
              <a:ext cx="5096497" cy="13716000"/>
            </a:xfrm>
            <a:prstGeom prst="rect">
              <a:avLst/>
            </a:prstGeom>
          </p:spPr>
        </p:pic>
      </p:grpSp>
      <p:sp>
        <p:nvSpPr>
          <p:cNvPr name="Freeform 8" id="8"/>
          <p:cNvSpPr/>
          <p:nvPr/>
        </p:nvSpPr>
        <p:spPr>
          <a:xfrm flipH="false" flipV="false" rot="0">
            <a:off x="16006481" y="613019"/>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374817" y="3957127"/>
            <a:ext cx="12639554" cy="6163558"/>
          </a:xfrm>
          <a:custGeom>
            <a:avLst/>
            <a:gdLst/>
            <a:ahLst/>
            <a:cxnLst/>
            <a:rect r="r" b="b" t="t" l="l"/>
            <a:pathLst>
              <a:path h="6163558" w="12639554">
                <a:moveTo>
                  <a:pt x="0" y="0"/>
                </a:moveTo>
                <a:lnTo>
                  <a:pt x="12639554" y="0"/>
                </a:lnTo>
                <a:lnTo>
                  <a:pt x="12639554" y="6163558"/>
                </a:lnTo>
                <a:lnTo>
                  <a:pt x="0" y="6163558"/>
                </a:lnTo>
                <a:lnTo>
                  <a:pt x="0" y="0"/>
                </a:lnTo>
                <a:close/>
              </a:path>
            </a:pathLst>
          </a:custGeom>
          <a:blipFill>
            <a:blip r:embed="rId9"/>
            <a:stretch>
              <a:fillRect l="0" t="0" r="0" b="0"/>
            </a:stretch>
          </a:blipFill>
        </p:spPr>
      </p:sp>
      <p:sp>
        <p:nvSpPr>
          <p:cNvPr name="TextBox 10" id="10"/>
          <p:cNvSpPr txBox="true"/>
          <p:nvPr/>
        </p:nvSpPr>
        <p:spPr>
          <a:xfrm rot="0">
            <a:off x="4374817" y="3410306"/>
            <a:ext cx="3311054" cy="492697"/>
          </a:xfrm>
          <a:prstGeom prst="rect">
            <a:avLst/>
          </a:prstGeom>
        </p:spPr>
        <p:txBody>
          <a:bodyPr anchor="t" rtlCol="false" tIns="0" lIns="0" bIns="0" rIns="0">
            <a:spAutoFit/>
          </a:bodyPr>
          <a:lstStyle/>
          <a:p>
            <a:pPr algn="ctr">
              <a:lnSpc>
                <a:spcPts val="3818"/>
              </a:lnSpc>
              <a:spcBef>
                <a:spcPct val="0"/>
              </a:spcBef>
            </a:pPr>
            <a:r>
              <a:rPr lang="en-US" sz="2727">
                <a:solidFill>
                  <a:srgbClr val="43521A"/>
                </a:solidFill>
                <a:latin typeface="Poppins Bold"/>
              </a:rPr>
              <a:t>PROCEDURE QUERY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494918">
            <a:off x="-4235196" y="-2058488"/>
            <a:ext cx="7156471" cy="7091412"/>
          </a:xfrm>
          <a:custGeom>
            <a:avLst/>
            <a:gdLst/>
            <a:ahLst/>
            <a:cxnLst/>
            <a:rect r="r" b="b" t="t" l="l"/>
            <a:pathLst>
              <a:path h="7091412" w="7156471">
                <a:moveTo>
                  <a:pt x="0" y="0"/>
                </a:moveTo>
                <a:lnTo>
                  <a:pt x="7156470" y="0"/>
                </a:lnTo>
                <a:lnTo>
                  <a:pt x="7156470" y="7091412"/>
                </a:lnTo>
                <a:lnTo>
                  <a:pt x="0" y="7091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5115" y="6586305"/>
            <a:ext cx="4472609" cy="4114800"/>
          </a:xfrm>
          <a:custGeom>
            <a:avLst/>
            <a:gdLst/>
            <a:ahLst/>
            <a:cxnLst/>
            <a:rect r="r" b="b" t="t" l="l"/>
            <a:pathLst>
              <a:path h="4114800" w="4472609">
                <a:moveTo>
                  <a:pt x="0" y="0"/>
                </a:moveTo>
                <a:lnTo>
                  <a:pt x="4472609" y="0"/>
                </a:lnTo>
                <a:lnTo>
                  <a:pt x="44726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32715" y="3989438"/>
            <a:ext cx="7315200" cy="771489"/>
          </a:xfrm>
          <a:custGeom>
            <a:avLst/>
            <a:gdLst/>
            <a:ahLst/>
            <a:cxnLst/>
            <a:rect r="r" b="b" t="t" l="l"/>
            <a:pathLst>
              <a:path h="771489" w="7315200">
                <a:moveTo>
                  <a:pt x="0" y="0"/>
                </a:moveTo>
                <a:lnTo>
                  <a:pt x="7315200" y="0"/>
                </a:lnTo>
                <a:lnTo>
                  <a:pt x="7315200" y="771489"/>
                </a:lnTo>
                <a:lnTo>
                  <a:pt x="0" y="771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3000" y="2382473"/>
            <a:ext cx="7118801" cy="6641029"/>
          </a:xfrm>
          <a:custGeom>
            <a:avLst/>
            <a:gdLst/>
            <a:ahLst/>
            <a:cxnLst/>
            <a:rect r="r" b="b" t="t" l="l"/>
            <a:pathLst>
              <a:path h="6641029" w="7118801">
                <a:moveTo>
                  <a:pt x="0" y="0"/>
                </a:moveTo>
                <a:lnTo>
                  <a:pt x="7118801" y="0"/>
                </a:lnTo>
                <a:lnTo>
                  <a:pt x="7118801" y="6641028"/>
                </a:lnTo>
                <a:lnTo>
                  <a:pt x="0" y="6641028"/>
                </a:lnTo>
                <a:lnTo>
                  <a:pt x="0" y="0"/>
                </a:lnTo>
                <a:close/>
              </a:path>
            </a:pathLst>
          </a:custGeom>
          <a:blipFill>
            <a:blip r:embed="rId8"/>
            <a:stretch>
              <a:fillRect l="0" t="0" r="0" b="0"/>
            </a:stretch>
          </a:blipFill>
        </p:spPr>
      </p:sp>
      <p:sp>
        <p:nvSpPr>
          <p:cNvPr name="Freeform 6" id="6"/>
          <p:cNvSpPr/>
          <p:nvPr/>
        </p:nvSpPr>
        <p:spPr>
          <a:xfrm flipH="false" flipV="false" rot="0">
            <a:off x="8613321" y="2449286"/>
            <a:ext cx="8765588" cy="6330254"/>
          </a:xfrm>
          <a:custGeom>
            <a:avLst/>
            <a:gdLst/>
            <a:ahLst/>
            <a:cxnLst/>
            <a:rect r="r" b="b" t="t" l="l"/>
            <a:pathLst>
              <a:path h="6330254" w="8765588">
                <a:moveTo>
                  <a:pt x="0" y="0"/>
                </a:moveTo>
                <a:lnTo>
                  <a:pt x="8765588" y="0"/>
                </a:lnTo>
                <a:lnTo>
                  <a:pt x="8765588" y="6330254"/>
                </a:lnTo>
                <a:lnTo>
                  <a:pt x="0" y="6330254"/>
                </a:lnTo>
                <a:lnTo>
                  <a:pt x="0" y="0"/>
                </a:lnTo>
                <a:close/>
              </a:path>
            </a:pathLst>
          </a:custGeom>
          <a:blipFill>
            <a:blip r:embed="rId9"/>
            <a:stretch>
              <a:fillRect l="0" t="0" r="0" b="0"/>
            </a:stretch>
          </a:blipFill>
        </p:spPr>
      </p:sp>
      <p:sp>
        <p:nvSpPr>
          <p:cNvPr name="TextBox 7" id="7"/>
          <p:cNvSpPr txBox="true"/>
          <p:nvPr/>
        </p:nvSpPr>
        <p:spPr>
          <a:xfrm rot="0">
            <a:off x="3169558" y="1588575"/>
            <a:ext cx="2143051" cy="492697"/>
          </a:xfrm>
          <a:prstGeom prst="rect">
            <a:avLst/>
          </a:prstGeom>
        </p:spPr>
        <p:txBody>
          <a:bodyPr anchor="t" rtlCol="false" tIns="0" lIns="0" bIns="0" rIns="0">
            <a:spAutoFit/>
          </a:bodyPr>
          <a:lstStyle/>
          <a:p>
            <a:pPr algn="ctr">
              <a:lnSpc>
                <a:spcPts val="3818"/>
              </a:lnSpc>
              <a:spcBef>
                <a:spcPct val="0"/>
              </a:spcBef>
            </a:pPr>
            <a:r>
              <a:rPr lang="en-US" sz="2727">
                <a:solidFill>
                  <a:srgbClr val="000000"/>
                </a:solidFill>
                <a:latin typeface="Poppins Bold"/>
              </a:rPr>
              <a:t>VIEW QUERY</a:t>
            </a:r>
          </a:p>
        </p:txBody>
      </p:sp>
      <p:sp>
        <p:nvSpPr>
          <p:cNvPr name="TextBox 8" id="8"/>
          <p:cNvSpPr txBox="true"/>
          <p:nvPr/>
        </p:nvSpPr>
        <p:spPr>
          <a:xfrm rot="0">
            <a:off x="11163265" y="1588575"/>
            <a:ext cx="3033936" cy="492697"/>
          </a:xfrm>
          <a:prstGeom prst="rect">
            <a:avLst/>
          </a:prstGeom>
        </p:spPr>
        <p:txBody>
          <a:bodyPr anchor="t" rtlCol="false" tIns="0" lIns="0" bIns="0" rIns="0">
            <a:spAutoFit/>
          </a:bodyPr>
          <a:lstStyle/>
          <a:p>
            <a:pPr algn="ctr">
              <a:lnSpc>
                <a:spcPts val="3818"/>
              </a:lnSpc>
              <a:spcBef>
                <a:spcPct val="0"/>
              </a:spcBef>
            </a:pPr>
            <a:r>
              <a:rPr lang="en-US" sz="2727">
                <a:solidFill>
                  <a:srgbClr val="000000"/>
                </a:solidFill>
                <a:latin typeface="Poppins Bold"/>
              </a:rPr>
              <a:t>FUNCTION QUERY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3494918">
            <a:off x="-4235196" y="-2058488"/>
            <a:ext cx="7156471" cy="7091412"/>
          </a:xfrm>
          <a:custGeom>
            <a:avLst/>
            <a:gdLst/>
            <a:ahLst/>
            <a:cxnLst/>
            <a:rect r="r" b="b" t="t" l="l"/>
            <a:pathLst>
              <a:path h="7091412" w="7156471">
                <a:moveTo>
                  <a:pt x="0" y="0"/>
                </a:moveTo>
                <a:lnTo>
                  <a:pt x="7156470" y="0"/>
                </a:lnTo>
                <a:lnTo>
                  <a:pt x="7156470" y="7091412"/>
                </a:lnTo>
                <a:lnTo>
                  <a:pt x="0" y="7091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5115" y="6586305"/>
            <a:ext cx="4472609" cy="4114800"/>
          </a:xfrm>
          <a:custGeom>
            <a:avLst/>
            <a:gdLst/>
            <a:ahLst/>
            <a:cxnLst/>
            <a:rect r="r" b="b" t="t" l="l"/>
            <a:pathLst>
              <a:path h="4114800" w="4472609">
                <a:moveTo>
                  <a:pt x="0" y="0"/>
                </a:moveTo>
                <a:lnTo>
                  <a:pt x="4472609" y="0"/>
                </a:lnTo>
                <a:lnTo>
                  <a:pt x="44726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32715" y="3989438"/>
            <a:ext cx="7315200" cy="771489"/>
          </a:xfrm>
          <a:custGeom>
            <a:avLst/>
            <a:gdLst/>
            <a:ahLst/>
            <a:cxnLst/>
            <a:rect r="r" b="b" t="t" l="l"/>
            <a:pathLst>
              <a:path h="771489" w="7315200">
                <a:moveTo>
                  <a:pt x="0" y="0"/>
                </a:moveTo>
                <a:lnTo>
                  <a:pt x="7315200" y="0"/>
                </a:lnTo>
                <a:lnTo>
                  <a:pt x="7315200" y="771489"/>
                </a:lnTo>
                <a:lnTo>
                  <a:pt x="0" y="771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97494" y="1028700"/>
            <a:ext cx="12803416" cy="3533527"/>
          </a:xfrm>
          <a:custGeom>
            <a:avLst/>
            <a:gdLst/>
            <a:ahLst/>
            <a:cxnLst/>
            <a:rect r="r" b="b" t="t" l="l"/>
            <a:pathLst>
              <a:path h="3533527" w="12803416">
                <a:moveTo>
                  <a:pt x="0" y="0"/>
                </a:moveTo>
                <a:lnTo>
                  <a:pt x="12803416" y="0"/>
                </a:lnTo>
                <a:lnTo>
                  <a:pt x="12803416" y="3533527"/>
                </a:lnTo>
                <a:lnTo>
                  <a:pt x="0" y="3533527"/>
                </a:lnTo>
                <a:lnTo>
                  <a:pt x="0" y="0"/>
                </a:lnTo>
                <a:close/>
              </a:path>
            </a:pathLst>
          </a:custGeom>
          <a:blipFill>
            <a:blip r:embed="rId8"/>
            <a:stretch>
              <a:fillRect l="0" t="0" r="0" b="0"/>
            </a:stretch>
          </a:blipFill>
        </p:spPr>
      </p:sp>
      <p:sp>
        <p:nvSpPr>
          <p:cNvPr name="Freeform 6" id="6"/>
          <p:cNvSpPr/>
          <p:nvPr/>
        </p:nvSpPr>
        <p:spPr>
          <a:xfrm flipH="false" flipV="false" rot="0">
            <a:off x="5204607" y="4760927"/>
            <a:ext cx="6190594" cy="5354690"/>
          </a:xfrm>
          <a:custGeom>
            <a:avLst/>
            <a:gdLst/>
            <a:ahLst/>
            <a:cxnLst/>
            <a:rect r="r" b="b" t="t" l="l"/>
            <a:pathLst>
              <a:path h="5354690" w="6190594">
                <a:moveTo>
                  <a:pt x="0" y="0"/>
                </a:moveTo>
                <a:lnTo>
                  <a:pt x="6190594" y="0"/>
                </a:lnTo>
                <a:lnTo>
                  <a:pt x="6190594" y="5354690"/>
                </a:lnTo>
                <a:lnTo>
                  <a:pt x="0" y="5354690"/>
                </a:lnTo>
                <a:lnTo>
                  <a:pt x="0" y="0"/>
                </a:lnTo>
                <a:close/>
              </a:path>
            </a:pathLst>
          </a:custGeom>
          <a:blipFill>
            <a:blip r:embed="rId9"/>
            <a:stretch>
              <a:fillRect l="0" t="0" r="0" b="-38879"/>
            </a:stretch>
          </a:blipFill>
        </p:spPr>
      </p:sp>
      <p:sp>
        <p:nvSpPr>
          <p:cNvPr name="TextBox 7" id="7"/>
          <p:cNvSpPr txBox="true"/>
          <p:nvPr/>
        </p:nvSpPr>
        <p:spPr>
          <a:xfrm rot="0">
            <a:off x="3298600" y="238486"/>
            <a:ext cx="2710086" cy="492697"/>
          </a:xfrm>
          <a:prstGeom prst="rect">
            <a:avLst/>
          </a:prstGeom>
        </p:spPr>
        <p:txBody>
          <a:bodyPr anchor="t" rtlCol="false" tIns="0" lIns="0" bIns="0" rIns="0">
            <a:spAutoFit/>
          </a:bodyPr>
          <a:lstStyle/>
          <a:p>
            <a:pPr algn="ctr">
              <a:lnSpc>
                <a:spcPts val="3818"/>
              </a:lnSpc>
              <a:spcBef>
                <a:spcPct val="0"/>
              </a:spcBef>
            </a:pPr>
            <a:r>
              <a:rPr lang="en-US" sz="2727">
                <a:solidFill>
                  <a:srgbClr val="000000"/>
                </a:solidFill>
                <a:latin typeface="Poppins Bold"/>
              </a:rPr>
              <a:t>TRIGGER QUERY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9E2"/>
        </a:solidFill>
      </p:bgPr>
    </p:bg>
    <p:spTree>
      <p:nvGrpSpPr>
        <p:cNvPr id="1" name=""/>
        <p:cNvGrpSpPr/>
        <p:nvPr/>
      </p:nvGrpSpPr>
      <p:grpSpPr>
        <a:xfrm>
          <a:off x="0" y="0"/>
          <a:ext cx="0" cy="0"/>
          <a:chOff x="0" y="0"/>
          <a:chExt cx="0" cy="0"/>
        </a:xfrm>
      </p:grpSpPr>
      <p:sp>
        <p:nvSpPr>
          <p:cNvPr name="Freeform 2" id="2"/>
          <p:cNvSpPr/>
          <p:nvPr/>
        </p:nvSpPr>
        <p:spPr>
          <a:xfrm flipH="false" flipV="false" rot="0">
            <a:off x="-1295692" y="-7111685"/>
            <a:ext cx="13554378" cy="12758059"/>
          </a:xfrm>
          <a:custGeom>
            <a:avLst/>
            <a:gdLst/>
            <a:ahLst/>
            <a:cxnLst/>
            <a:rect r="r" b="b" t="t" l="l"/>
            <a:pathLst>
              <a:path h="12758059" w="13554378">
                <a:moveTo>
                  <a:pt x="0" y="0"/>
                </a:moveTo>
                <a:lnTo>
                  <a:pt x="13554378" y="0"/>
                </a:lnTo>
                <a:lnTo>
                  <a:pt x="13554378" y="12758059"/>
                </a:lnTo>
                <a:lnTo>
                  <a:pt x="0" y="12758059"/>
                </a:lnTo>
                <a:lnTo>
                  <a:pt x="0" y="0"/>
                </a:lnTo>
                <a:close/>
              </a:path>
            </a:pathLst>
          </a:custGeom>
          <a:blipFill>
            <a:blip r:embed="rId2">
              <a:alphaModFix amt="16000"/>
            </a:blip>
            <a:stretch>
              <a:fillRect l="0" t="0" r="0" b="0"/>
            </a:stretch>
          </a:blipFill>
        </p:spPr>
      </p:sp>
      <p:grpSp>
        <p:nvGrpSpPr>
          <p:cNvPr name="Group 3" id="3"/>
          <p:cNvGrpSpPr/>
          <p:nvPr/>
        </p:nvGrpSpPr>
        <p:grpSpPr>
          <a:xfrm rot="0">
            <a:off x="581286" y="831002"/>
            <a:ext cx="14170919" cy="9333533"/>
            <a:chOff x="0" y="0"/>
            <a:chExt cx="18894558" cy="12444711"/>
          </a:xfrm>
        </p:grpSpPr>
        <p:pic>
          <p:nvPicPr>
            <p:cNvPr name="Picture 4" id="4"/>
            <p:cNvPicPr>
              <a:picLocks noChangeAspect="true"/>
            </p:cNvPicPr>
            <p:nvPr/>
          </p:nvPicPr>
          <p:blipFill>
            <a:blip r:embed="rId3"/>
            <a:srcRect l="0" t="507" r="0" b="507"/>
            <a:stretch>
              <a:fillRect/>
            </a:stretch>
          </p:blipFill>
          <p:spPr>
            <a:xfrm flipH="false" flipV="false">
              <a:off x="0" y="0"/>
              <a:ext cx="18894558" cy="12444711"/>
            </a:xfrm>
            <a:prstGeom prst="rect">
              <a:avLst/>
            </a:prstGeom>
          </p:spPr>
        </p:pic>
      </p:grpSp>
      <p:sp>
        <p:nvSpPr>
          <p:cNvPr name="Freeform 5" id="5"/>
          <p:cNvSpPr/>
          <p:nvPr/>
        </p:nvSpPr>
        <p:spPr>
          <a:xfrm flipH="false" flipV="false" rot="-3494918">
            <a:off x="15861528" y="6241042"/>
            <a:ext cx="7156471" cy="7091412"/>
          </a:xfrm>
          <a:custGeom>
            <a:avLst/>
            <a:gdLst/>
            <a:ahLst/>
            <a:cxnLst/>
            <a:rect r="r" b="b" t="t" l="l"/>
            <a:pathLst>
              <a:path h="7091412" w="7156471">
                <a:moveTo>
                  <a:pt x="0" y="0"/>
                </a:moveTo>
                <a:lnTo>
                  <a:pt x="7156470" y="0"/>
                </a:lnTo>
                <a:lnTo>
                  <a:pt x="7156470" y="7091412"/>
                </a:lnTo>
                <a:lnTo>
                  <a:pt x="0" y="7091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888701" y="-1622887"/>
            <a:ext cx="3400335" cy="3245774"/>
          </a:xfrm>
          <a:custGeom>
            <a:avLst/>
            <a:gdLst/>
            <a:ahLst/>
            <a:cxnLst/>
            <a:rect r="r" b="b" t="t" l="l"/>
            <a:pathLst>
              <a:path h="3245774" w="3400335">
                <a:moveTo>
                  <a:pt x="0" y="0"/>
                </a:moveTo>
                <a:lnTo>
                  <a:pt x="3400335" y="0"/>
                </a:lnTo>
                <a:lnTo>
                  <a:pt x="3400335" y="3245774"/>
                </a:lnTo>
                <a:lnTo>
                  <a:pt x="0" y="3245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5184"/>
            <a:ext cx="9541770" cy="938283"/>
          </a:xfrm>
          <a:prstGeom prst="rect">
            <a:avLst/>
          </a:prstGeom>
        </p:spPr>
        <p:txBody>
          <a:bodyPr anchor="t" rtlCol="false" tIns="0" lIns="0" bIns="0" rIns="0">
            <a:spAutoFit/>
          </a:bodyPr>
          <a:lstStyle/>
          <a:p>
            <a:pPr>
              <a:lnSpc>
                <a:spcPts val="7102"/>
              </a:lnSpc>
            </a:pPr>
            <a:r>
              <a:rPr lang="en-US" sz="6700">
                <a:solidFill>
                  <a:srgbClr val="43521A"/>
                </a:solidFill>
                <a:latin typeface="Montserrat Bold"/>
              </a:rPr>
              <a:t>Visualization</a:t>
            </a:r>
          </a:p>
        </p:txBody>
      </p:sp>
      <p:sp>
        <p:nvSpPr>
          <p:cNvPr name="AutoShape 8" id="8"/>
          <p:cNvSpPr/>
          <p:nvPr/>
        </p:nvSpPr>
        <p:spPr>
          <a:xfrm flipH="true">
            <a:off x="6876281" y="614306"/>
            <a:ext cx="10937532" cy="0"/>
          </a:xfrm>
          <a:prstGeom prst="line">
            <a:avLst/>
          </a:prstGeom>
          <a:ln cap="flat" w="19050">
            <a:solidFill>
              <a:srgbClr val="5B5C38"/>
            </a:solidFill>
            <a:prstDash val="solid"/>
            <a:headEnd type="none" len="sm" w="sm"/>
            <a:tailEnd type="none" len="sm" w="sm"/>
          </a:ln>
        </p:spPr>
      </p:sp>
      <p:sp>
        <p:nvSpPr>
          <p:cNvPr name="Freeform 9" id="9"/>
          <p:cNvSpPr/>
          <p:nvPr/>
        </p:nvSpPr>
        <p:spPr>
          <a:xfrm flipH="false" flipV="false" rot="0">
            <a:off x="-6222281" y="1308679"/>
            <a:ext cx="7315200" cy="771489"/>
          </a:xfrm>
          <a:custGeom>
            <a:avLst/>
            <a:gdLst/>
            <a:ahLst/>
            <a:cxnLst/>
            <a:rect r="r" b="b" t="t" l="l"/>
            <a:pathLst>
              <a:path h="771489" w="7315200">
                <a:moveTo>
                  <a:pt x="0" y="0"/>
                </a:moveTo>
                <a:lnTo>
                  <a:pt x="7315200" y="0"/>
                </a:lnTo>
                <a:lnTo>
                  <a:pt x="7315200" y="771488"/>
                </a:lnTo>
                <a:lnTo>
                  <a:pt x="0" y="7714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DAF2sXOn8JM</dc:identifier>
  <dcterms:modified xsi:type="dcterms:W3CDTF">2011-08-01T06:04:30Z</dcterms:modified>
  <cp:revision>1</cp:revision>
</cp:coreProperties>
</file>